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7367D0-5902-434A-A766-1B7C6F58B683}">
  <a:tblStyle styleId="{277367D0-5902-434A-A766-1B7C6F58B6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190" Type="http://schemas.openxmlformats.org/officeDocument/2006/relationships/slide" Target="slides/slide18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194" Type="http://schemas.openxmlformats.org/officeDocument/2006/relationships/slide" Target="slides/slide187.xml"/><Relationship Id="rId43" Type="http://schemas.openxmlformats.org/officeDocument/2006/relationships/slide" Target="slides/slide36.xml"/><Relationship Id="rId193" Type="http://schemas.openxmlformats.org/officeDocument/2006/relationships/slide" Target="slides/slide186.xml"/><Relationship Id="rId46" Type="http://schemas.openxmlformats.org/officeDocument/2006/relationships/slide" Target="slides/slide39.xml"/><Relationship Id="rId192" Type="http://schemas.openxmlformats.org/officeDocument/2006/relationships/slide" Target="slides/slide185.xml"/><Relationship Id="rId45" Type="http://schemas.openxmlformats.org/officeDocument/2006/relationships/slide" Target="slides/slide38.xml"/><Relationship Id="rId191" Type="http://schemas.openxmlformats.org/officeDocument/2006/relationships/slide" Target="slides/slide184.xml"/><Relationship Id="rId48" Type="http://schemas.openxmlformats.org/officeDocument/2006/relationships/slide" Target="slides/slide41.xml"/><Relationship Id="rId187" Type="http://schemas.openxmlformats.org/officeDocument/2006/relationships/slide" Target="slides/slide180.xml"/><Relationship Id="rId47" Type="http://schemas.openxmlformats.org/officeDocument/2006/relationships/slide" Target="slides/slide40.xml"/><Relationship Id="rId186" Type="http://schemas.openxmlformats.org/officeDocument/2006/relationships/slide" Target="slides/slide179.xml"/><Relationship Id="rId185" Type="http://schemas.openxmlformats.org/officeDocument/2006/relationships/slide" Target="slides/slide178.xml"/><Relationship Id="rId49" Type="http://schemas.openxmlformats.org/officeDocument/2006/relationships/slide" Target="slides/slide42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188" Type="http://schemas.openxmlformats.org/officeDocument/2006/relationships/slide" Target="slides/slide18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183" Type="http://schemas.openxmlformats.org/officeDocument/2006/relationships/slide" Target="slides/slide176.xml"/><Relationship Id="rId32" Type="http://schemas.openxmlformats.org/officeDocument/2006/relationships/slide" Target="slides/slide25.xml"/><Relationship Id="rId182" Type="http://schemas.openxmlformats.org/officeDocument/2006/relationships/slide" Target="slides/slide175.xml"/><Relationship Id="rId35" Type="http://schemas.openxmlformats.org/officeDocument/2006/relationships/slide" Target="slides/slide28.xml"/><Relationship Id="rId181" Type="http://schemas.openxmlformats.org/officeDocument/2006/relationships/slide" Target="slides/slide174.xml"/><Relationship Id="rId34" Type="http://schemas.openxmlformats.org/officeDocument/2006/relationships/slide" Target="slides/slide27.xml"/><Relationship Id="rId180" Type="http://schemas.openxmlformats.org/officeDocument/2006/relationships/slide" Target="slides/slide173.xml"/><Relationship Id="rId37" Type="http://schemas.openxmlformats.org/officeDocument/2006/relationships/slide" Target="slides/slide30.xml"/><Relationship Id="rId176" Type="http://schemas.openxmlformats.org/officeDocument/2006/relationships/slide" Target="slides/slide169.xml"/><Relationship Id="rId36" Type="http://schemas.openxmlformats.org/officeDocument/2006/relationships/slide" Target="slides/slide29.xml"/><Relationship Id="rId175" Type="http://schemas.openxmlformats.org/officeDocument/2006/relationships/slide" Target="slides/slide168.xml"/><Relationship Id="rId39" Type="http://schemas.openxmlformats.org/officeDocument/2006/relationships/slide" Target="slides/slide32.xml"/><Relationship Id="rId174" Type="http://schemas.openxmlformats.org/officeDocument/2006/relationships/slide" Target="slides/slide167.xml"/><Relationship Id="rId38" Type="http://schemas.openxmlformats.org/officeDocument/2006/relationships/slide" Target="slides/slide31.xml"/><Relationship Id="rId173" Type="http://schemas.openxmlformats.org/officeDocument/2006/relationships/slide" Target="slides/slide166.xml"/><Relationship Id="rId179" Type="http://schemas.openxmlformats.org/officeDocument/2006/relationships/slide" Target="slides/slide172.xml"/><Relationship Id="rId178" Type="http://schemas.openxmlformats.org/officeDocument/2006/relationships/slide" Target="slides/slide171.xml"/><Relationship Id="rId177" Type="http://schemas.openxmlformats.org/officeDocument/2006/relationships/slide" Target="slides/slide170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98" Type="http://schemas.openxmlformats.org/officeDocument/2006/relationships/slide" Target="slides/slide191.xml"/><Relationship Id="rId14" Type="http://schemas.openxmlformats.org/officeDocument/2006/relationships/slide" Target="slides/slide7.xml"/><Relationship Id="rId197" Type="http://schemas.openxmlformats.org/officeDocument/2006/relationships/slide" Target="slides/slide190.xml"/><Relationship Id="rId17" Type="http://schemas.openxmlformats.org/officeDocument/2006/relationships/slide" Target="slides/slide10.xml"/><Relationship Id="rId196" Type="http://schemas.openxmlformats.org/officeDocument/2006/relationships/slide" Target="slides/slide189.xml"/><Relationship Id="rId16" Type="http://schemas.openxmlformats.org/officeDocument/2006/relationships/slide" Target="slides/slide9.xml"/><Relationship Id="rId195" Type="http://schemas.openxmlformats.org/officeDocument/2006/relationships/slide" Target="slides/slide188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99" Type="http://schemas.openxmlformats.org/officeDocument/2006/relationships/slide" Target="slides/slide192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tableStyles" Target="tableStyles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slide" Target="slides/slide165.xml"/><Relationship Id="rId65" Type="http://schemas.openxmlformats.org/officeDocument/2006/relationships/slide" Target="slides/slide58.xml"/><Relationship Id="rId171" Type="http://schemas.openxmlformats.org/officeDocument/2006/relationships/slide" Target="slides/slide164.xml"/><Relationship Id="rId68" Type="http://schemas.openxmlformats.org/officeDocument/2006/relationships/slide" Target="slides/slide61.xml"/><Relationship Id="rId170" Type="http://schemas.openxmlformats.org/officeDocument/2006/relationships/slide" Target="slides/slide163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167" Type="http://schemas.openxmlformats.org/officeDocument/2006/relationships/slide" Target="slides/slide160.xml"/><Relationship Id="rId166" Type="http://schemas.openxmlformats.org/officeDocument/2006/relationships/slide" Target="slides/slide159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Relationship Id="rId107" Type="http://schemas.openxmlformats.org/officeDocument/2006/relationships/slide" Target="slides/slide100.xml"/><Relationship Id="rId228" Type="http://schemas.openxmlformats.org/officeDocument/2006/relationships/slide" Target="slides/slide221.xml"/><Relationship Id="rId106" Type="http://schemas.openxmlformats.org/officeDocument/2006/relationships/slide" Target="slides/slide99.xml"/><Relationship Id="rId227" Type="http://schemas.openxmlformats.org/officeDocument/2006/relationships/slide" Target="slides/slide220.xml"/><Relationship Id="rId105" Type="http://schemas.openxmlformats.org/officeDocument/2006/relationships/slide" Target="slides/slide98.xml"/><Relationship Id="rId226" Type="http://schemas.openxmlformats.org/officeDocument/2006/relationships/slide" Target="slides/slide219.xml"/><Relationship Id="rId104" Type="http://schemas.openxmlformats.org/officeDocument/2006/relationships/slide" Target="slides/slide97.xml"/><Relationship Id="rId225" Type="http://schemas.openxmlformats.org/officeDocument/2006/relationships/slide" Target="slides/slide218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229" Type="http://schemas.openxmlformats.org/officeDocument/2006/relationships/slide" Target="slides/slide222.xml"/><Relationship Id="rId220" Type="http://schemas.openxmlformats.org/officeDocument/2006/relationships/slide" Target="slides/slide213.xml"/><Relationship Id="rId103" Type="http://schemas.openxmlformats.org/officeDocument/2006/relationships/slide" Target="slides/slide96.xml"/><Relationship Id="rId224" Type="http://schemas.openxmlformats.org/officeDocument/2006/relationships/slide" Target="slides/slide217.xml"/><Relationship Id="rId102" Type="http://schemas.openxmlformats.org/officeDocument/2006/relationships/slide" Target="slides/slide95.xml"/><Relationship Id="rId223" Type="http://schemas.openxmlformats.org/officeDocument/2006/relationships/slide" Target="slides/slide216.xml"/><Relationship Id="rId101" Type="http://schemas.openxmlformats.org/officeDocument/2006/relationships/slide" Target="slides/slide94.xml"/><Relationship Id="rId222" Type="http://schemas.openxmlformats.org/officeDocument/2006/relationships/slide" Target="slides/slide215.xml"/><Relationship Id="rId100" Type="http://schemas.openxmlformats.org/officeDocument/2006/relationships/slide" Target="slides/slide93.xml"/><Relationship Id="rId221" Type="http://schemas.openxmlformats.org/officeDocument/2006/relationships/slide" Target="slides/slide214.xml"/><Relationship Id="rId217" Type="http://schemas.openxmlformats.org/officeDocument/2006/relationships/slide" Target="slides/slide210.xml"/><Relationship Id="rId216" Type="http://schemas.openxmlformats.org/officeDocument/2006/relationships/slide" Target="slides/slide209.xml"/><Relationship Id="rId215" Type="http://schemas.openxmlformats.org/officeDocument/2006/relationships/slide" Target="slides/slide208.xml"/><Relationship Id="rId214" Type="http://schemas.openxmlformats.org/officeDocument/2006/relationships/slide" Target="slides/slide207.xml"/><Relationship Id="rId219" Type="http://schemas.openxmlformats.org/officeDocument/2006/relationships/slide" Target="slides/slide212.xml"/><Relationship Id="rId218" Type="http://schemas.openxmlformats.org/officeDocument/2006/relationships/slide" Target="slides/slide211.xml"/><Relationship Id="rId213" Type="http://schemas.openxmlformats.org/officeDocument/2006/relationships/slide" Target="slides/slide206.xml"/><Relationship Id="rId212" Type="http://schemas.openxmlformats.org/officeDocument/2006/relationships/slide" Target="slides/slide205.xml"/><Relationship Id="rId211" Type="http://schemas.openxmlformats.org/officeDocument/2006/relationships/slide" Target="slides/slide204.xml"/><Relationship Id="rId210" Type="http://schemas.openxmlformats.org/officeDocument/2006/relationships/slide" Target="slides/slide203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121" Type="http://schemas.openxmlformats.org/officeDocument/2006/relationships/slide" Target="slides/slide114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10" Type="http://schemas.openxmlformats.org/officeDocument/2006/relationships/slide" Target="slides/slide103.xml"/><Relationship Id="rId231" Type="http://schemas.openxmlformats.org/officeDocument/2006/relationships/slide" Target="slides/slide224.xml"/><Relationship Id="rId230" Type="http://schemas.openxmlformats.org/officeDocument/2006/relationships/slide" Target="slides/slide223.xml"/><Relationship Id="rId114" Type="http://schemas.openxmlformats.org/officeDocument/2006/relationships/slide" Target="slides/slide107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206" Type="http://schemas.openxmlformats.org/officeDocument/2006/relationships/slide" Target="slides/slide199.xml"/><Relationship Id="rId205" Type="http://schemas.openxmlformats.org/officeDocument/2006/relationships/slide" Target="slides/slide198.xml"/><Relationship Id="rId204" Type="http://schemas.openxmlformats.org/officeDocument/2006/relationships/slide" Target="slides/slide197.xml"/><Relationship Id="rId203" Type="http://schemas.openxmlformats.org/officeDocument/2006/relationships/slide" Target="slides/slide196.xml"/><Relationship Id="rId209" Type="http://schemas.openxmlformats.org/officeDocument/2006/relationships/slide" Target="slides/slide202.xml"/><Relationship Id="rId208" Type="http://schemas.openxmlformats.org/officeDocument/2006/relationships/slide" Target="slides/slide201.xml"/><Relationship Id="rId207" Type="http://schemas.openxmlformats.org/officeDocument/2006/relationships/slide" Target="slides/slide200.xml"/><Relationship Id="rId202" Type="http://schemas.openxmlformats.org/officeDocument/2006/relationships/slide" Target="slides/slide195.xml"/><Relationship Id="rId201" Type="http://schemas.openxmlformats.org/officeDocument/2006/relationships/slide" Target="slides/slide194.xml"/><Relationship Id="rId200" Type="http://schemas.openxmlformats.org/officeDocument/2006/relationships/slide" Target="slides/slide19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s.usfca.edu/~galles/visualization/ComparisonSort.html" TargetMode="Externa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s.apple.com/us/app/contacts/id1069512615#?platform=iphone" TargetMode="Externa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intendo.fandom.com/wiki/Nintendo_characters#Mario_series_(including_sub-franchises)" TargetMode="Externa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s.usfca.edu/~galles/visualization/ComparisonSort.html" TargetMode="Externa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ZZuD6iUe3Pc" TargetMode="External"/><Relationship Id="rId3" Type="http://schemas.openxmlformats.org/officeDocument/2006/relationships/hyperlink" Target="https://www.youtubeeducation.com/watch?v=3WDWH59k1q4" TargetMode="Externa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cZB_EBsnc8c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tsy.com/listing/926075105/monopoly-money-vintage-fabric-half-yard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interest.com/pin/525443481522247447/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interest.com/pin/525443481522247447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s.usfca.edu/~galles/visualization/ComparisonSort.html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5ed590c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5ed590c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Uncheck VS Code tabs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3063c11d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83063c11d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1648c258e_9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1648c258e_9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61648c258e_9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61648c258e_9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61648c258e_9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61648c258e_9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615cd08c5b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615cd08c5b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615cd08c5b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615cd08c5b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61648c258e_9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61648c258e_9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lower bound?</a:t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55ed590c85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55ed590c85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615cd08c5b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615cd08c5b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615cd08c5b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615cd08c5b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edc48ccb8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edc48ccb8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3063c11d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83063c11d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dc48ccb8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dc48ccb8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9976d39bb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9976d39bb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https://www.cs.usfca.edu/~galles/visualization/ComparisonSort.html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0401269f54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0401269f54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0401269f5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0401269f5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0401269f5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0401269f5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55ed590c85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55ed590c85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0401269f5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0401269f5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0401269f5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0401269f5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0401269f54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0401269f5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0401269f5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0401269f5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3063c11d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83063c11d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0401269f5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0401269f5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0401269f5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0401269f5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0401269f54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0401269f5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0401269f54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0401269f54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0401269f54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0401269f5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0401269f54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30401269f54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0401269f5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30401269f5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0401269f5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0401269f5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0401269f5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0401269f5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0401269f5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0401269f5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55ed590c8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55ed590c8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https://apps.apple.com/us/app/contacts/id1069512615#?platform=iphone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Week 0, intuitive algorithms…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Harvard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0427bc4c1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0427bc4c1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0401269f54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30401269f5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0401269f54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0401269f54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0401269f54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30401269f54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0401269f54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0401269f54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0401269f54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0401269f5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0401269f54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30401269f54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9976d39bb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9976d39bb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9976d39bb8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9976d39bb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9976d39bb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9976d39bb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401269f5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401269f5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https://nintendo.fandom.com/wiki/Nintendo_characters#Mario_series_(including_sub-franchises)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9976d39bb8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9976d39bb8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9976d39bb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9976d39bb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9976d39bb8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9976d39bb8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55ed590c85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155ed590c85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9976d39bb8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9976d39bb8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9976d39bb8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9976d39bb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9976d39bb8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9976d39bb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615cd08dea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615cd08dea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edc48ccb8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edc48ccb8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edc48ccb8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edc48ccb8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401269f5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401269f5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9976d39bb8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9976d39bb8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9976d39bb8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9976d39bb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9976d39bb8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9976d39bb8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9976d39bb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9976d39bb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9976d39bb8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9976d39bb8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15cd08c5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15cd08c5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http://ian-albert.com/games/super_mario_bros_maps/</a:t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615cd08c5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615cd08c5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615cd08c5b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615cd08c5b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615cd08c5b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615cd08c5b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615cd08c5b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615cd08c5b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401269f54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401269f5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615cd08c5b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615cd08c5b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recursion.c</a:t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55ed590c85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55ed590c85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9976d39bb8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9976d39bb8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615bc47d73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615bc47d73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9976d39bb8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9976d39bb8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976d39bb8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976d39bb8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f0f81ef8e0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f0f81ef8e0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shelves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9976d39bb8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9976d39bb8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https://www.cs.usfca.edu/~galles/visualization/ComparisonSort.html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83063c11d6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83063c11d6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shelves</a:t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83063c11d6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83063c11d6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401269f54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0401269f54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83063c11d6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283063c11d6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83063c11d6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283063c11d6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83063c11d6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83063c11d6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83063c11d6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283063c11d6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283063c11d6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283063c11d6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83063c11d6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83063c11d6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83063c11d6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283063c11d6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83063c11d6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283063c11d6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283063c11d6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283063c11d6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83063c11d6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83063c11d6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401269f54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401269f54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83063c11d6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283063c11d6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83063c11d6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283063c11d6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83063c11d6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283063c11d6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283063c11d6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283063c11d6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83063c11d6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283063c11d6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83063c11d6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283063c11d6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83063c11d6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283063c11d6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283063c11d6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283063c11d6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283063c11d6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283063c11d6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83063c11d6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83063c11d6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5ed590c8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55ed590c8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83063c11d6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83063c11d6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83063c11d6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83063c11d6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283063c11d6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283063c11d6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283063c11d6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283063c11d6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83063c11d6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283063c11d6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283063c11d6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283063c11d6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283063c11d6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283063c11d6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83063c11d6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283063c11d6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283063c11d6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283063c11d6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83063c11d6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283063c11d6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55ed590c8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55ed590c8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55ed590c85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55ed590c8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283063c11d6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283063c11d6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283063c11d6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283063c11d6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283063c11d6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283063c11d6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283063c11d6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283063c11d6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283063c11d6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283063c11d6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283063c11d6_0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283063c11d6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283063c11d6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283063c11d6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283063c11d6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283063c11d6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83063c11d6_0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83063c11d6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283063c11d6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283063c11d6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5ed590c8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55ed590c8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615cd08c5b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615cd08c5b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83063c11d6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283063c11d6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283c13df276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283c13df276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283063c11d6_0_1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283063c11d6_0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83063c11d6_0_1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283063c11d6_0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283063c11d6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283063c11d6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83063c11d6_0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83063c11d6_0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30401269f54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30401269f54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83063c11d6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83063c11d6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283063c11d6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283063c11d6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5ed590c8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55ed590c8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615cd08c5b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615cd08c5b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615cd08c5b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615cd08c5b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615cd08c5b_2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615cd08c5b_2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615cd08c5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615cd08c5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https://www.youtube.com/watch?v=ZZuD6iUe3Pc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https://www.youtubeeducation.com/watch?v=3WDWH59k1q4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155ed590c8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155ed590c8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Uncheck VS Code tabs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5ed590c85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5ed590c85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5ed590c85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5ed590c85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5ed590c85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5ed590c85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5ed590c8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55ed590c8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5ed590c85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5ed590c85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55ed590c85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55ed590c85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55ed590c85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55ed590c85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401269f5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401269f5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https://www.youtube.com/watch?v=cZB_EBsnc8c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5ed590c85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5ed590c85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55ed590c85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55ed590c85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5ed590c8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5ed590c8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https://www.etsy.com/listing/926075105/monopoly-money-vintage-fabric-half-yard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5ed590c85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55ed590c85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https://www.pinterest.com/pin/525443481522247447/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55ed590c8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55ed590c8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20  500  10  </a:t>
            </a:r>
            <a:r>
              <a:rPr lang="en"/>
              <a:t>5  100  </a:t>
            </a:r>
            <a:r>
              <a:rPr lang="en">
                <a:solidFill>
                  <a:schemeClr val="dk1"/>
                </a:solidFill>
              </a:rPr>
              <a:t>1  </a:t>
            </a:r>
            <a:r>
              <a:rPr b="1" lang="en">
                <a:solidFill>
                  <a:schemeClr val="dk1"/>
                </a:solidFill>
              </a:rPr>
              <a:t>50</a:t>
            </a:r>
            <a:endParaRPr b="1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5ed590c8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55ed590c8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55ed590c85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55ed590c85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5ed590c85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55ed590c85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5ed590c8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55ed590c8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55ed590c85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55ed590c85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https://www.pinterest.com/pin/525443481522247447/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5ed590c8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5ed590c8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Uncheck VS Code tabs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5ed590c85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5ed590c85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1  5  10  20  </a:t>
            </a:r>
            <a:r>
              <a:rPr b="1" lang="en">
                <a:solidFill>
                  <a:schemeClr val="dk1"/>
                </a:solidFill>
              </a:rPr>
              <a:t>50</a:t>
            </a:r>
            <a:r>
              <a:rPr lang="en">
                <a:solidFill>
                  <a:schemeClr val="dk1"/>
                </a:solidFill>
              </a:rPr>
              <a:t>  100  500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55ed590c85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55ed590c85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55ed590c85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55ed590c85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55ed590c85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55ed590c85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55ed590c85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55ed590c85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976d39bb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9976d39bb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976d39bb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976d39bb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976d39bb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976d39bb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976d39bb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976d39bb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9976d39bb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9976d39bb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3063c11d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3063c11d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9976d39bb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9976d39bb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9976d39bb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9976d39bb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55ed590c85_0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55ed590c85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9976d39bb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9976d39bb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linear? binary?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5ed590c85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5ed590c85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55ed590c85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55ed590c85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9ff46a780_2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9ff46a780_2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9976d39bb8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9976d39bb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linear? binary?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9976d39bb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9976d39bb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55ed590c85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55ed590c85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3063c11d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3063c11d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5ed590c85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5ed590c85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5ed590c85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5ed590c85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0427bc4c1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0427bc4c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search{0,1}.c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5ed590c85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55ed590c85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search{0,1}.c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3063c11d6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83063c11d6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83063c11d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83063c11d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83063c11d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83063c11d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phonebook0.c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99ff46a780_2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99ff46a780_2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15cd08c5b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15cd08c5b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61549dec7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61549dec7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3063c11d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83063c11d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1549dec7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61549dec7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83063c11d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83063c11d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phonebook1.c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we'll see a way to save phonebook eventually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56ad5d3783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56ad5d3783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15bc47d73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15bc47d73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615bc47d73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615bc47d73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15bc47d73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615bc47d73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61648c258e_9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61648c258e_9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401269f5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401269f5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0401269f5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0401269f5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volunteers: sort themselves, then selection, then bubble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83c13df276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83c13df276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3063c11d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83063c11d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615bc47d73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615bc47d73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https://www.cs.usfca.edu/~galles/visualization/ComparisonSort.html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dc48ccb89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edc48ccb89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edc48ccb89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edc48ccb8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55ed590c85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55ed590c85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0427bc4c1c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0427bc4c1c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0427bc4c1c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0427bc4c1c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427bc4c1c_3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427bc4c1c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427bc4c1c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427bc4c1c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0427bc4c1c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0427bc4c1c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0427bc4c1c_3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0427bc4c1c_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3063c11d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83063c11d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427bc4c1c_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427bc4c1c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0427bc4c1c_3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0427bc4c1c_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0427bc4c1c_3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0427bc4c1c_3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0427bc4c1c_3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0427bc4c1c_3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0427bc4c1c_3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0427bc4c1c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61648c258e_9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61648c258e_9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1648c258e_9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1648c258e_9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55ed590c85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55ed590c85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61648c258e_9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61648c258e_9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1648c258e_9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1648c258e_9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1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7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6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9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9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1.xml"/><Relationship Id="rId3" Type="http://schemas.openxmlformats.org/officeDocument/2006/relationships/hyperlink" Target="https://www.google.com/search?q=recursion" TargetMode="Externa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1.xml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6.xml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3.xml"/><Relationship Id="rId3" Type="http://schemas.openxmlformats.org/officeDocument/2006/relationships/hyperlink" Target="http://www.youtube.com/watch?v=3WDWH59k1q4" TargetMode="External"/><Relationship Id="rId4" Type="http://schemas.openxmlformats.org/officeDocument/2006/relationships/image" Target="../media/image13.jp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cZB_EBsnc8c" TargetMode="External"/><Relationship Id="rId4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manual.cs50.io/#string.h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FFFFF"/>
                </a:solidFill>
              </a:rPr>
            </a:b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Stand up and think of the number 1.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Pair off with someone standing, add their number to yours, and remember the sum.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1)/2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baseline="30000" lang="en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 – n)/2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1)/2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baseline="30000" lang="en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 n)/2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n</a:t>
            </a:r>
            <a:r>
              <a:rPr baseline="30000" lang="en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/2 –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/2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1)/2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baseline="30000" lang="en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 n)/2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n</a:t>
            </a:r>
            <a:r>
              <a:rPr baseline="30000" lang="en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/2 – 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/2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selection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i from 0 to 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Find smallest number between numbers[i] and numbers[n-1]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Swap smallest number with numbers[i]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3" name="Google Shape;783;p130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84" name="Google Shape;784;p130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30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30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130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130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130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130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selection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FFFFF"/>
                </a:solidFill>
              </a:rPr>
            </a:b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Stand up and think of the number 1.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Pair off with someone standing, add their number to yours, and remember the sum.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One of you should then sit down.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selection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sort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0" name="Google Shape;820;p136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1" name="Google Shape;821;p136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136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136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136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136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36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36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8" name="Google Shape;848;p140"/>
          <p:cNvSpPr txBox="1"/>
          <p:nvPr/>
        </p:nvSpPr>
        <p:spPr>
          <a:xfrm>
            <a:off x="154490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7  5  4  1  6  0  3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4" name="Google Shape;854;p141"/>
          <p:cNvSpPr txBox="1"/>
          <p:nvPr/>
        </p:nvSpPr>
        <p:spPr>
          <a:xfrm>
            <a:off x="154490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2  7  5  4  1  6  0  3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0" name="Google Shape;860;p142"/>
          <p:cNvSpPr txBox="1"/>
          <p:nvPr/>
        </p:nvSpPr>
        <p:spPr>
          <a:xfrm>
            <a:off x="228872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2  5  7  4  1  6  0  3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6" name="Google Shape;866;p143"/>
          <p:cNvSpPr txBox="1"/>
          <p:nvPr/>
        </p:nvSpPr>
        <p:spPr>
          <a:xfrm>
            <a:off x="228872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FFFFF"/>
                </a:solidFill>
              </a:rPr>
            </a:b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Stand up and think of the number 1.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Pair off with someone standing, add their number to yours, and remember the sum.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One of you should then sit down.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If still standing, go back to step 2.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2  5  7  4  1  6  0  3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2" name="Google Shape;872;p144"/>
          <p:cNvSpPr txBox="1"/>
          <p:nvPr/>
        </p:nvSpPr>
        <p:spPr>
          <a:xfrm>
            <a:off x="3036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2  5  4  7  1  6  0  3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8" name="Google Shape;878;p145"/>
          <p:cNvSpPr txBox="1"/>
          <p:nvPr/>
        </p:nvSpPr>
        <p:spPr>
          <a:xfrm>
            <a:off x="3036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2  5  4  7  1  6  0  3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4" name="Google Shape;884;p146"/>
          <p:cNvSpPr txBox="1"/>
          <p:nvPr/>
        </p:nvSpPr>
        <p:spPr>
          <a:xfrm>
            <a:off x="3798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2  5  4  1  7  6  0  3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0" name="Google Shape;890;p147"/>
          <p:cNvSpPr txBox="1"/>
          <p:nvPr/>
        </p:nvSpPr>
        <p:spPr>
          <a:xfrm>
            <a:off x="3798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2  5  4  1  7  6  0  3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6" name="Google Shape;896;p148"/>
          <p:cNvSpPr txBox="1"/>
          <p:nvPr/>
        </p:nvSpPr>
        <p:spPr>
          <a:xfrm>
            <a:off x="4560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2  5  4  1  6  7  0  3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2" name="Google Shape;902;p149"/>
          <p:cNvSpPr txBox="1"/>
          <p:nvPr/>
        </p:nvSpPr>
        <p:spPr>
          <a:xfrm>
            <a:off x="456005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2  5  4  1  6  7  0  3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8" name="Google Shape;908;p150"/>
          <p:cNvSpPr txBox="1"/>
          <p:nvPr/>
        </p:nvSpPr>
        <p:spPr>
          <a:xfrm>
            <a:off x="530387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2  5  4  1  6  0  7  3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4" name="Google Shape;914;p151"/>
          <p:cNvSpPr txBox="1"/>
          <p:nvPr/>
        </p:nvSpPr>
        <p:spPr>
          <a:xfrm>
            <a:off x="530387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2  5  4  1  6  0  7  3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0" name="Google Shape;920;p152"/>
          <p:cNvSpPr txBox="1"/>
          <p:nvPr/>
        </p:nvSpPr>
        <p:spPr>
          <a:xfrm>
            <a:off x="606587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2  5  4  1  6  0  3  7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6" name="Google Shape;926;p153"/>
          <p:cNvSpPr txBox="1"/>
          <p:nvPr/>
        </p:nvSpPr>
        <p:spPr>
          <a:xfrm>
            <a:off x="6065875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650" y="1297400"/>
            <a:ext cx="2548700" cy="2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2  5  4  1  6  0  3  7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2" name="Google Shape;932;p154"/>
          <p:cNvSpPr txBox="1"/>
          <p:nvPr/>
        </p:nvSpPr>
        <p:spPr>
          <a:xfrm>
            <a:off x="1544900" y="2980676"/>
            <a:ext cx="16539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  [i+1]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× 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×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n</a:t>
            </a:r>
            <a:r>
              <a:rPr baseline="30000" lang="en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 – 1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+ 1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×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n</a:t>
            </a:r>
            <a:r>
              <a:rPr baseline="30000" lang="en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+ 1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n</a:t>
            </a:r>
            <a:r>
              <a:rPr baseline="30000" lang="en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 – 2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+ 1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8"/>
          <p:cNvPicPr preferRelativeResize="0"/>
          <p:nvPr/>
        </p:nvPicPr>
        <p:blipFill rotWithShape="1">
          <a:blip r:embed="rId3">
            <a:alphaModFix/>
          </a:blip>
          <a:srcRect b="14965" l="0" r="0" t="6516"/>
          <a:stretch/>
        </p:blipFill>
        <p:spPr>
          <a:xfrm>
            <a:off x="3211800" y="257112"/>
            <a:ext cx="2720400" cy="462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×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n</a:t>
            </a:r>
            <a:r>
              <a:rPr baseline="30000" lang="en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+ 1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n</a:t>
            </a:r>
            <a:r>
              <a:rPr baseline="30000" lang="en">
                <a:solidFill>
                  <a:srgbClr val="666666"/>
                </a:solidFill>
              </a:rPr>
              <a:t>2</a:t>
            </a:r>
            <a:r>
              <a:rPr lang="en">
                <a:solidFill>
                  <a:srgbClr val="666666"/>
                </a:solidFill>
              </a:rPr>
              <a:t> – 2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+ 1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baseline="30000" lang="en">
                <a:solidFill>
                  <a:srgbClr val="FFFFFF"/>
                </a:solidFill>
              </a:rPr>
              <a:t>2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r>
              <a:rPr lang="en">
                <a:solidFill>
                  <a:srgbClr val="666666"/>
                </a:solidFill>
              </a:rPr>
              <a:t>bubble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Repeat n-1 times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i from 0 to n-2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If numbers[i] and numbers[i+1] out of order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Swap them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no swaps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    </a:t>
            </a:r>
            <a:r>
              <a:rPr lang="en">
                <a:solidFill>
                  <a:srgbClr val="666666"/>
                </a:solidFill>
              </a:rPr>
              <a:t>bubble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recursion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number behind middle door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 if number &lt; middle door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 if number &gt; middle door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number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number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left half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number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right half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9"/>
          <p:cNvPicPr preferRelativeResize="0"/>
          <p:nvPr/>
        </p:nvPicPr>
        <p:blipFill rotWithShape="1">
          <a:blip r:embed="rId3">
            <a:alphaModFix/>
          </a:blip>
          <a:srcRect b="10741" l="0" r="0" t="10741"/>
          <a:stretch/>
        </p:blipFill>
        <p:spPr>
          <a:xfrm>
            <a:off x="3211800" y="257112"/>
            <a:ext cx="2720400" cy="462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74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75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76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Open to middle of left half of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Open to middle of right half of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</a:t>
            </a:r>
            <a:r>
              <a:rPr lang="en" sz="22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77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left half of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right half of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8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left half of book</a:t>
            </a:r>
            <a:endParaRPr sz="22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    </a:t>
            </a:r>
            <a:r>
              <a:rPr lang="en" sz="2200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Search right half of book</a:t>
            </a:r>
            <a:endParaRPr sz="2200">
              <a:solidFill>
                <a:schemeClr val="lt1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0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google.com/search?q=recursion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sort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left half of 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right half of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Merge sorted halves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only one number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left half of 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right half of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Merge sorted halves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only one number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left half of 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Sort right half of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numbers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Merge sorted halves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1  3  4  6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0  2  5  7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only one number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Quit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Sort left half of numbers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Sort right half of numbers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Merge sorted halves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9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3  4  1  5  2  7  0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7" name="Google Shape;1127;p193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1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89" name="Google Shape;189;p41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2" name="Google Shape;1132;p194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7" name="Google Shape;1137;p195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38" name="Google Shape;1138;p195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3" name="Google Shape;1143;p196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44" name="Google Shape;1144;p196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45" name="Google Shape;1145;p196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0" name="Google Shape;1150;p197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51" name="Google Shape;1151;p197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52" name="Google Shape;1152;p197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53" name="Google Shape;1153;p197"/>
          <p:cNvGraphicFramePr/>
          <p:nvPr/>
        </p:nvGraphicFramePr>
        <p:xfrm>
          <a:off x="3606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8" name="Google Shape;1158;p198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59" name="Google Shape;1159;p198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60" name="Google Shape;1160;p198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61" name="Google Shape;1161;p198"/>
          <p:cNvGraphicFramePr/>
          <p:nvPr/>
        </p:nvGraphicFramePr>
        <p:xfrm>
          <a:off x="3606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62" name="Google Shape;1162;p198"/>
          <p:cNvGraphicFramePr/>
          <p:nvPr/>
        </p:nvGraphicFramePr>
        <p:xfrm>
          <a:off x="15092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7" name="Google Shape;1167;p199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68" name="Google Shape;1168;p199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69" name="Google Shape;1169;p199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70" name="Google Shape;1170;p199"/>
          <p:cNvGraphicFramePr/>
          <p:nvPr/>
        </p:nvGraphicFramePr>
        <p:xfrm>
          <a:off x="3606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5" name="Google Shape;1175;p200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76" name="Google Shape;1176;p200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77" name="Google Shape;1177;p200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2" name="Google Shape;1182;p201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83" name="Google Shape;1183;p201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84" name="Google Shape;1184;p201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85" name="Google Shape;1185;p201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0" name="Google Shape;1190;p202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91" name="Google Shape;1191;p202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92" name="Google Shape;1192;p202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93" name="Google Shape;1193;p202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94" name="Google Shape;1194;p202"/>
          <p:cNvGraphicFramePr/>
          <p:nvPr/>
        </p:nvGraphicFramePr>
        <p:xfrm>
          <a:off x="26577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9" name="Google Shape;1199;p203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00" name="Google Shape;1200;p203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01" name="Google Shape;1201;p203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02" name="Google Shape;1202;p203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03" name="Google Shape;1203;p203"/>
          <p:cNvGraphicFramePr/>
          <p:nvPr/>
        </p:nvGraphicFramePr>
        <p:xfrm>
          <a:off x="26577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04" name="Google Shape;1204;p203"/>
          <p:cNvGraphicFramePr/>
          <p:nvPr/>
        </p:nvGraphicFramePr>
        <p:xfrm>
          <a:off x="38063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2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96" name="Google Shape;196;p42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97" name="Google Shape;197;p42"/>
          <p:cNvSpPr txBox="1"/>
          <p:nvPr/>
        </p:nvSpPr>
        <p:spPr>
          <a:xfrm>
            <a:off x="7254138" y="2851275"/>
            <a:ext cx="11766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log</a:t>
            </a:r>
            <a:r>
              <a:rPr baseline="-25000" lang="en" sz="2400">
                <a:solidFill>
                  <a:srgbClr val="FFFFFF"/>
                </a:solidFill>
                <a:highlight>
                  <a:srgbClr val="000000"/>
                </a:highlight>
              </a:rPr>
              <a:t>2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i="1"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9" name="Google Shape;1209;p204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0" name="Google Shape;1210;p204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1" name="Google Shape;1211;p204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2" name="Google Shape;1212;p204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3" name="Google Shape;1213;p204"/>
          <p:cNvGraphicFramePr/>
          <p:nvPr/>
        </p:nvGraphicFramePr>
        <p:xfrm>
          <a:off x="26577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8" name="Google Shape;1218;p205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19" name="Google Shape;1219;p205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0" name="Google Shape;1220;p205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1" name="Google Shape;1221;p205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6" name="Google Shape;1226;p206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7" name="Google Shape;1227;p206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8" name="Google Shape;1228;p206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29" name="Google Shape;1229;p206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4" name="Google Shape;1234;p207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35" name="Google Shape;1235;p207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36" name="Google Shape;1236;p207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37" name="Google Shape;1237;p207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2" name="Google Shape;1242;p208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43" name="Google Shape;1243;p208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44" name="Google Shape;1244;p208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9" name="Google Shape;1249;p209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0" name="Google Shape;1250;p209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5" name="Google Shape;1255;p210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6" name="Google Shape;1256;p210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57" name="Google Shape;1257;p210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2" name="Google Shape;1262;p211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3" name="Google Shape;1263;p211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4" name="Google Shape;1264;p211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5" name="Google Shape;1265;p211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0" name="Google Shape;1270;p212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1" name="Google Shape;1271;p212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2" name="Google Shape;1272;p212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3" name="Google Shape;1273;p212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4" name="Google Shape;1274;p212"/>
          <p:cNvGraphicFramePr/>
          <p:nvPr/>
        </p:nvGraphicFramePr>
        <p:xfrm>
          <a:off x="49548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9" name="Google Shape;1279;p213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80" name="Google Shape;1280;p213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81" name="Google Shape;1281;p213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82" name="Google Shape;1282;p213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83" name="Google Shape;1283;p213"/>
          <p:cNvGraphicFramePr/>
          <p:nvPr/>
        </p:nvGraphicFramePr>
        <p:xfrm>
          <a:off x="49548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84" name="Google Shape;1284;p213"/>
          <p:cNvGraphicFramePr/>
          <p:nvPr/>
        </p:nvGraphicFramePr>
        <p:xfrm>
          <a:off x="61034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9" name="Google Shape;1289;p214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90" name="Google Shape;1290;p214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91" name="Google Shape;1291;p214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92" name="Google Shape;1292;p214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93" name="Google Shape;1293;p214"/>
          <p:cNvGraphicFramePr/>
          <p:nvPr/>
        </p:nvGraphicFramePr>
        <p:xfrm>
          <a:off x="49548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8" name="Google Shape;1298;p215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99" name="Google Shape;1299;p215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00" name="Google Shape;1300;p215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01" name="Google Shape;1301;p215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6" name="Google Shape;1306;p216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07" name="Google Shape;1307;p216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08" name="Google Shape;1308;p216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09" name="Google Shape;1309;p216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10" name="Google Shape;1310;p216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5" name="Google Shape;1315;p217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16" name="Google Shape;1316;p217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17" name="Google Shape;1317;p217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18" name="Google Shape;1318;p217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19" name="Google Shape;1319;p217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20" name="Google Shape;1320;p217"/>
          <p:cNvGraphicFramePr/>
          <p:nvPr/>
        </p:nvGraphicFramePr>
        <p:xfrm>
          <a:off x="72519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5" name="Google Shape;1325;p218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26" name="Google Shape;1326;p218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27" name="Google Shape;1327;p218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28" name="Google Shape;1328;p218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29" name="Google Shape;1329;p218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30" name="Google Shape;1330;p218"/>
          <p:cNvGraphicFramePr/>
          <p:nvPr/>
        </p:nvGraphicFramePr>
        <p:xfrm>
          <a:off x="72519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31" name="Google Shape;1331;p218"/>
          <p:cNvGraphicFramePr/>
          <p:nvPr/>
        </p:nvGraphicFramePr>
        <p:xfrm>
          <a:off x="84005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6" name="Google Shape;1336;p219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37" name="Google Shape;1337;p219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38" name="Google Shape;1338;p219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39" name="Google Shape;1339;p219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40" name="Google Shape;1340;p219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41" name="Google Shape;1341;p219"/>
          <p:cNvGraphicFramePr/>
          <p:nvPr/>
        </p:nvGraphicFramePr>
        <p:xfrm>
          <a:off x="72519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6" name="Google Shape;1346;p220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47" name="Google Shape;1347;p220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48" name="Google Shape;1348;p220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49" name="Google Shape;1349;p220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0" name="Google Shape;1350;p220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5" name="Google Shape;1355;p221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6" name="Google Shape;1356;p221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7" name="Google Shape;1357;p221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8" name="Google Shape;1358;p221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59" name="Google Shape;1359;p221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4" name="Google Shape;1364;p222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65" name="Google Shape;1365;p222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66" name="Google Shape;1366;p222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67" name="Google Shape;1367;p222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68" name="Google Shape;1368;p222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3" name="Google Shape;1373;p223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74" name="Google Shape;1374;p223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75" name="Google Shape;1375;p223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76" name="Google Shape;1376;p223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If you didn't get a </a:t>
            </a:r>
            <a:r>
              <a:rPr lang="en" sz="1700">
                <a:solidFill>
                  <a:srgbClr val="FFFF00"/>
                </a:solidFill>
              </a:rPr>
              <a:t>rubber duck</a:t>
            </a:r>
            <a:r>
              <a:rPr lang="en" sz="1700">
                <a:solidFill>
                  <a:schemeClr val="dk1"/>
                </a:solidFill>
              </a:rPr>
              <a:t> 🦆 last week, ask Yuliia during break or after class!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Today's snacks, Hello Panda Chocolate Biscuits. 🐼 🍫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Do </a:t>
            </a:r>
            <a:r>
              <a:rPr lang="en" sz="1700">
                <a:solidFill>
                  <a:srgbClr val="FFFF00"/>
                </a:solidFill>
              </a:rPr>
              <a:t>say hi</a:t>
            </a:r>
            <a:r>
              <a:rPr lang="en" sz="1700">
                <a:solidFill>
                  <a:schemeClr val="dk1"/>
                </a:solidFill>
              </a:rPr>
              <a:t> </a:t>
            </a:r>
            <a:r>
              <a:rPr lang="en" sz="1700">
                <a:solidFill>
                  <a:srgbClr val="FFFF00"/>
                </a:solidFill>
              </a:rPr>
              <a:t>or ask questions</a:t>
            </a:r>
            <a:r>
              <a:rPr lang="en" sz="1700">
                <a:solidFill>
                  <a:schemeClr val="dk1"/>
                </a:solidFill>
              </a:rPr>
              <a:t> during break or after class!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What do today's binary bulbs spell (once sorted)?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8" name="Google Shape;208;p4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4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44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44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44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44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44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44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44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4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44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4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44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44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44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44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44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44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44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4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4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44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44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44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44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44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1" name="Google Shape;1381;p224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82" name="Google Shape;1382;p224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83" name="Google Shape;1383;p224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8" name="Google Shape;1388;p225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89" name="Google Shape;1389;p225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90" name="Google Shape;1390;p225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5" name="Google Shape;1395;p226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96" name="Google Shape;1396;p226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97" name="Google Shape;1397;p226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" name="Google Shape;1402;p227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03" name="Google Shape;1403;p227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04" name="Google Shape;1404;p227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9" name="Google Shape;1409;p228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10" name="Google Shape;1410;p228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11" name="Google Shape;1411;p228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6" name="Google Shape;1416;p229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17" name="Google Shape;1417;p229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18" name="Google Shape;1418;p229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3" name="Google Shape;1423;p230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24" name="Google Shape;1424;p230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25" name="Google Shape;1425;p230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0" name="Google Shape;1430;p231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31" name="Google Shape;1431;p231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6" name="Google Shape;1436;p232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1" name="Google Shape;1441;p233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Google Shape;238;p45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1" name="Google Shape;1451;p235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52" name="Google Shape;1452;p235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53" name="Google Shape;1453;p235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54" name="Google Shape;1454;p235"/>
          <p:cNvGraphicFramePr/>
          <p:nvPr/>
        </p:nvGraphicFramePr>
        <p:xfrm>
          <a:off x="3606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55" name="Google Shape;1455;p235"/>
          <p:cNvGraphicFramePr/>
          <p:nvPr/>
        </p:nvGraphicFramePr>
        <p:xfrm>
          <a:off x="15092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56" name="Google Shape;1456;p235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57" name="Google Shape;1457;p235"/>
          <p:cNvGraphicFramePr/>
          <p:nvPr/>
        </p:nvGraphicFramePr>
        <p:xfrm>
          <a:off x="26577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58" name="Google Shape;1458;p235"/>
          <p:cNvGraphicFramePr/>
          <p:nvPr/>
        </p:nvGraphicFramePr>
        <p:xfrm>
          <a:off x="38063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59" name="Google Shape;1459;p235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60" name="Google Shape;1460;p235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61" name="Google Shape;1461;p235"/>
          <p:cNvGraphicFramePr/>
          <p:nvPr/>
        </p:nvGraphicFramePr>
        <p:xfrm>
          <a:off x="49548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62" name="Google Shape;1462;p235"/>
          <p:cNvGraphicFramePr/>
          <p:nvPr/>
        </p:nvGraphicFramePr>
        <p:xfrm>
          <a:off x="61034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63" name="Google Shape;1463;p235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64" name="Google Shape;1464;p235"/>
          <p:cNvGraphicFramePr/>
          <p:nvPr/>
        </p:nvGraphicFramePr>
        <p:xfrm>
          <a:off x="72519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65" name="Google Shape;1465;p235"/>
          <p:cNvGraphicFramePr/>
          <p:nvPr/>
        </p:nvGraphicFramePr>
        <p:xfrm>
          <a:off x="84005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0" name="Google Shape;1470;p236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71" name="Google Shape;1471;p236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2" name="Google Shape;1472;p236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3" name="Google Shape;1473;p236"/>
          <p:cNvGraphicFramePr/>
          <p:nvPr/>
        </p:nvGraphicFramePr>
        <p:xfrm>
          <a:off x="3606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4" name="Google Shape;1474;p236"/>
          <p:cNvGraphicFramePr/>
          <p:nvPr/>
        </p:nvGraphicFramePr>
        <p:xfrm>
          <a:off x="15092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5" name="Google Shape;1475;p236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6" name="Google Shape;1476;p236"/>
          <p:cNvGraphicFramePr/>
          <p:nvPr/>
        </p:nvGraphicFramePr>
        <p:xfrm>
          <a:off x="26577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7" name="Google Shape;1477;p236"/>
          <p:cNvGraphicFramePr/>
          <p:nvPr/>
        </p:nvGraphicFramePr>
        <p:xfrm>
          <a:off x="38063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8" name="Google Shape;1478;p236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79" name="Google Shape;1479;p236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80" name="Google Shape;1480;p236"/>
          <p:cNvGraphicFramePr/>
          <p:nvPr/>
        </p:nvGraphicFramePr>
        <p:xfrm>
          <a:off x="49548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81" name="Google Shape;1481;p236"/>
          <p:cNvGraphicFramePr/>
          <p:nvPr/>
        </p:nvGraphicFramePr>
        <p:xfrm>
          <a:off x="61034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82" name="Google Shape;1482;p236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83" name="Google Shape;1483;p236"/>
          <p:cNvGraphicFramePr/>
          <p:nvPr/>
        </p:nvGraphicFramePr>
        <p:xfrm>
          <a:off x="72519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84" name="Google Shape;1484;p236"/>
          <p:cNvGraphicFramePr/>
          <p:nvPr/>
        </p:nvGraphicFramePr>
        <p:xfrm>
          <a:off x="84005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2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</a:t>
            </a:r>
            <a:r>
              <a:rPr baseline="-25000" lang="en"/>
              <a:t>2</a:t>
            </a:r>
            <a:r>
              <a:rPr lang="en"/>
              <a:t> </a:t>
            </a:r>
            <a:r>
              <a:rPr i="1" lang="en"/>
              <a:t>n</a:t>
            </a:r>
            <a:endParaRPr i="1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</a:t>
            </a:r>
            <a:r>
              <a:rPr baseline="-25000" lang="en"/>
              <a:t>2</a:t>
            </a:r>
            <a:r>
              <a:rPr lang="en"/>
              <a:t> </a:t>
            </a:r>
            <a:r>
              <a:rPr lang="en"/>
              <a:t>8</a:t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2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</a:t>
            </a:r>
            <a:r>
              <a:rPr baseline="-25000" lang="en"/>
              <a:t>2</a:t>
            </a:r>
            <a:r>
              <a:rPr lang="en"/>
              <a:t> 2</a:t>
            </a:r>
            <a:r>
              <a:rPr baseline="30000" lang="en"/>
              <a:t>3</a:t>
            </a:r>
            <a:endParaRPr baseline="30000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 baseline="30000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9" name="Google Shape;1509;p241"/>
          <p:cNvGraphicFramePr/>
          <p:nvPr/>
        </p:nvGraphicFramePr>
        <p:xfrm>
          <a:off x="3040600" y="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10" name="Google Shape;1510;p241"/>
          <p:cNvGraphicFramePr/>
          <p:nvPr/>
        </p:nvGraphicFramePr>
        <p:xfrm>
          <a:off x="15092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1" name="Google Shape;1511;p241"/>
          <p:cNvGraphicFramePr/>
          <p:nvPr/>
        </p:nvGraphicFramePr>
        <p:xfrm>
          <a:off x="7435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2" name="Google Shape;1512;p241"/>
          <p:cNvGraphicFramePr/>
          <p:nvPr/>
        </p:nvGraphicFramePr>
        <p:xfrm>
          <a:off x="3606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3" name="Google Shape;1513;p241"/>
          <p:cNvGraphicFramePr/>
          <p:nvPr/>
        </p:nvGraphicFramePr>
        <p:xfrm>
          <a:off x="15092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4" name="Google Shape;1514;p241"/>
          <p:cNvGraphicFramePr/>
          <p:nvPr/>
        </p:nvGraphicFramePr>
        <p:xfrm>
          <a:off x="30406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5" name="Google Shape;1515;p241"/>
          <p:cNvGraphicFramePr/>
          <p:nvPr/>
        </p:nvGraphicFramePr>
        <p:xfrm>
          <a:off x="26577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6" name="Google Shape;1516;p241"/>
          <p:cNvGraphicFramePr/>
          <p:nvPr/>
        </p:nvGraphicFramePr>
        <p:xfrm>
          <a:off x="38063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7" name="Google Shape;1517;p241"/>
          <p:cNvGraphicFramePr/>
          <p:nvPr/>
        </p:nvGraphicFramePr>
        <p:xfrm>
          <a:off x="6103400" y="166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8" name="Google Shape;1518;p241"/>
          <p:cNvGraphicFramePr/>
          <p:nvPr/>
        </p:nvGraphicFramePr>
        <p:xfrm>
          <a:off x="53377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9" name="Google Shape;1519;p241"/>
          <p:cNvGraphicFramePr/>
          <p:nvPr/>
        </p:nvGraphicFramePr>
        <p:xfrm>
          <a:off x="49548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20" name="Google Shape;1520;p241"/>
          <p:cNvGraphicFramePr/>
          <p:nvPr/>
        </p:nvGraphicFramePr>
        <p:xfrm>
          <a:off x="61034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21" name="Google Shape;1521;p241"/>
          <p:cNvGraphicFramePr/>
          <p:nvPr/>
        </p:nvGraphicFramePr>
        <p:xfrm>
          <a:off x="7634800" y="25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22" name="Google Shape;1522;p241"/>
          <p:cNvGraphicFramePr/>
          <p:nvPr/>
        </p:nvGraphicFramePr>
        <p:xfrm>
          <a:off x="725195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23" name="Google Shape;1523;p241"/>
          <p:cNvGraphicFramePr/>
          <p:nvPr/>
        </p:nvGraphicFramePr>
        <p:xfrm>
          <a:off x="8400500" y="36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382850"/>
              </a:tblGrid>
              <a:tr h="29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36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2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n</a:t>
            </a:r>
            <a:r>
              <a:rPr lang="en"/>
              <a:t> log</a:t>
            </a:r>
            <a:r>
              <a:rPr baseline="-25000" lang="en"/>
              <a:t>2</a:t>
            </a:r>
            <a:r>
              <a:rPr lang="en"/>
              <a:t> </a:t>
            </a:r>
            <a:r>
              <a:rPr i="1" lang="en"/>
              <a:t>n</a:t>
            </a:r>
            <a:endParaRPr baseline="30000" i="1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n</a:t>
            </a:r>
            <a:r>
              <a:rPr lang="en"/>
              <a:t> log </a:t>
            </a:r>
            <a:r>
              <a:rPr i="1" lang="en"/>
              <a:t>n</a:t>
            </a:r>
            <a:endParaRPr baseline="30000"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" name="Google Shape;243;p46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</a:t>
            </a:r>
            <a:r>
              <a:rPr lang="en">
                <a:solidFill>
                  <a:srgbClr val="666666"/>
                </a:solidFill>
              </a:rPr>
              <a:t>merge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r>
              <a:rPr lang="en">
                <a:solidFill>
                  <a:srgbClr val="666666"/>
                </a:solidFill>
              </a:rPr>
              <a:t>merge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2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   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</a:t>
            </a:r>
            <a:r>
              <a:rPr lang="en">
                <a:solidFill>
                  <a:srgbClr val="666666"/>
                </a:solidFill>
              </a:rPr>
              <a:t>merge sort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apted from https://www.youtube.com/watch?v=ZZuD6iUe3Pc." id="1553" name="Google Shape;1553;p247" title="Visualization and Comparison of Sorting Algorithms - Rando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8" name="Google Shape;155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Google Shape;248;p47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5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500</a:t>
                      </a:r>
                      <a:endParaRPr sz="45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3" name="Google Shape;253;p48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" name="Google Shape;254;p48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8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8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8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8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8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8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49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[4]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[5]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[6]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6" name="Google Shape;266;p49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9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9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9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9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9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" name="Google Shape;277;p50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[4]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[5]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[6]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8" name="Google Shape;278;p50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50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50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50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50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50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0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96" name="Google Shape;296;p5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75" y="2436988"/>
            <a:ext cx="1961949" cy="3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3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04" name="Google Shape;304;p53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05" name="Google Shape;305;p53"/>
          <p:cNvSpPr/>
          <p:nvPr/>
        </p:nvSpPr>
        <p:spPr>
          <a:xfrm>
            <a:off x="42584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3"/>
          <p:cNvSpPr/>
          <p:nvPr/>
        </p:nvSpPr>
        <p:spPr>
          <a:xfrm>
            <a:off x="7115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3"/>
          <p:cNvSpPr/>
          <p:nvPr/>
        </p:nvSpPr>
        <p:spPr>
          <a:xfrm>
            <a:off x="9782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3"/>
          <p:cNvSpPr/>
          <p:nvPr/>
        </p:nvSpPr>
        <p:spPr>
          <a:xfrm>
            <a:off x="126404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3"/>
          <p:cNvSpPr/>
          <p:nvPr/>
        </p:nvSpPr>
        <p:spPr>
          <a:xfrm>
            <a:off x="153074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3"/>
          <p:cNvSpPr/>
          <p:nvPr/>
        </p:nvSpPr>
        <p:spPr>
          <a:xfrm>
            <a:off x="18164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3"/>
          <p:cNvSpPr/>
          <p:nvPr/>
        </p:nvSpPr>
        <p:spPr>
          <a:xfrm>
            <a:off x="20831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AN on TBS&#10;DUCKS" id="110" name="Google Shape;110;p27" title="James Veitch Is A Terrible Roommat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75" y="2436988"/>
            <a:ext cx="1961949" cy="3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4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4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 </a:t>
            </a: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54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20" name="Google Shape;320;p54"/>
          <p:cNvSpPr/>
          <p:nvPr/>
        </p:nvSpPr>
        <p:spPr>
          <a:xfrm>
            <a:off x="42584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4"/>
          <p:cNvSpPr/>
          <p:nvPr/>
        </p:nvSpPr>
        <p:spPr>
          <a:xfrm>
            <a:off x="7115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4"/>
          <p:cNvSpPr/>
          <p:nvPr/>
        </p:nvSpPr>
        <p:spPr>
          <a:xfrm>
            <a:off x="9782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4"/>
          <p:cNvSpPr/>
          <p:nvPr/>
        </p:nvSpPr>
        <p:spPr>
          <a:xfrm>
            <a:off x="126404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4"/>
          <p:cNvSpPr/>
          <p:nvPr/>
        </p:nvSpPr>
        <p:spPr>
          <a:xfrm>
            <a:off x="153074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4"/>
          <p:cNvSpPr/>
          <p:nvPr/>
        </p:nvSpPr>
        <p:spPr>
          <a:xfrm>
            <a:off x="18164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4"/>
          <p:cNvSpPr/>
          <p:nvPr/>
        </p:nvSpPr>
        <p:spPr>
          <a:xfrm>
            <a:off x="2083191" y="2578511"/>
            <a:ext cx="36000" cy="36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332" name="Google Shape;332;p55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00250"/>
            <a:ext cx="9144002" cy="914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333500"/>
            <a:ext cx="47625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search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each door from left to right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Return false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For each door from left to right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Else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Return false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each door from left to right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Return false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i from 0 to n-1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50 is behind doors[i]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Return false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333500"/>
            <a:ext cx="47625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search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left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middle door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right half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no doors left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false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50 is behind doors[middle]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true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&lt; doors[middle]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doors[0] through doors[middle - 1]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50 &gt; doors[middle]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Search doors[middle + 1] through doors[n - 1]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time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8" name="Google Shape;408;p70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9" name="Google Shape;409;p70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71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6" name="Google Shape;416;p71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7" name="Google Shape;417;p71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O</a:t>
            </a:r>
            <a:r>
              <a:rPr lang="en" sz="2400"/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/>
              <a:t>)</a:t>
            </a:r>
            <a:endParaRPr sz="2400"/>
          </a:p>
        </p:txBody>
      </p:sp>
      <p:sp>
        <p:nvSpPr>
          <p:cNvPr id="418" name="Google Shape;418;p71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O</a:t>
            </a:r>
            <a:r>
              <a:rPr lang="en" sz="2400"/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/2</a:t>
            </a:r>
            <a:r>
              <a:rPr lang="en" sz="2400"/>
              <a:t>)</a:t>
            </a:r>
            <a:endParaRPr sz="2400"/>
          </a:p>
        </p:txBody>
      </p:sp>
      <p:sp>
        <p:nvSpPr>
          <p:cNvPr id="419" name="Google Shape;419;p71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O</a:t>
            </a:r>
            <a:r>
              <a:rPr lang="en" sz="2400"/>
              <a:t>(</a:t>
            </a:r>
            <a:r>
              <a:rPr lang="en" sz="2400">
                <a:solidFill>
                  <a:srgbClr val="FFFFFF"/>
                </a:solidFill>
              </a:rPr>
              <a:t>log</a:t>
            </a:r>
            <a:r>
              <a:rPr baseline="-25000" lang="en" sz="2400">
                <a:solidFill>
                  <a:srgbClr val="FFFFFF"/>
                </a:solidFill>
              </a:rPr>
              <a:t>2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/>
              <a:t>)</a:t>
            </a:r>
            <a:endParaRPr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2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6" name="Google Shape;426;p72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7" name="Google Shape;427;p72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28" name="Google Shape;428;p72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/2)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29" name="Google Shape;429;p72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baseline="-25000" lang="en" sz="2400">
                <a:solidFill>
                  <a:srgbClr val="FFFFFF"/>
                </a:solidFill>
              </a:rPr>
              <a:t>2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73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36" name="Google Shape;436;p73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37" name="Google Shape;437;p73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38" name="Google Shape;438;p73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39" name="Google Shape;439;p73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baseline="-25000" lang="en" sz="2400">
                <a:solidFill>
                  <a:srgbClr val="FFFFFF"/>
                </a:solidFill>
              </a:rPr>
              <a:t>2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1536"/>
            <a:ext cx="6400798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4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46" name="Google Shape;446;p74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47" name="Google Shape;447;p74"/>
          <p:cNvSpPr txBox="1"/>
          <p:nvPr/>
        </p:nvSpPr>
        <p:spPr>
          <a:xfrm>
            <a:off x="17526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8" name="Google Shape;448;p74"/>
          <p:cNvSpPr txBox="1"/>
          <p:nvPr/>
        </p:nvSpPr>
        <p:spPr>
          <a:xfrm>
            <a:off x="2552700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9" name="Google Shape;449;p74"/>
          <p:cNvSpPr txBox="1"/>
          <p:nvPr/>
        </p:nvSpPr>
        <p:spPr>
          <a:xfrm>
            <a:off x="7772400" y="23337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baseline="-25000" lang="en" sz="2400">
                <a:solidFill>
                  <a:srgbClr val="FFFFFF"/>
                </a:solidFill>
              </a:rPr>
              <a:t> 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5"/>
          <p:cNvSpPr txBox="1"/>
          <p:nvPr/>
        </p:nvSpPr>
        <p:spPr>
          <a:xfrm>
            <a:off x="1371600" y="4371975"/>
            <a:ext cx="6400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size of problem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5" name="Google Shape;455;p75"/>
          <p:cNvSpPr txBox="1"/>
          <p:nvPr/>
        </p:nvSpPr>
        <p:spPr>
          <a:xfrm rot="-5400000">
            <a:off x="-733350" y="2400300"/>
            <a:ext cx="3562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time to solve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6" name="Google Shape;456;p75"/>
          <p:cNvSpPr txBox="1"/>
          <p:nvPr/>
        </p:nvSpPr>
        <p:spPr>
          <a:xfrm>
            <a:off x="1499714" y="1239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57" name="Google Shape;457;p75"/>
          <p:cNvSpPr txBox="1"/>
          <p:nvPr/>
        </p:nvSpPr>
        <p:spPr>
          <a:xfrm>
            <a:off x="7772400" y="2600400"/>
            <a:ext cx="1314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O</a:t>
            </a:r>
            <a:r>
              <a:rPr lang="en" sz="2400">
                <a:solidFill>
                  <a:srgbClr val="FFFFFF"/>
                </a:solidFill>
              </a:rPr>
              <a:t>(log</a:t>
            </a:r>
            <a:r>
              <a:rPr baseline="-25000" lang="en" sz="2400">
                <a:solidFill>
                  <a:srgbClr val="FFFFFF"/>
                </a:solidFill>
              </a:rPr>
              <a:t> </a:t>
            </a:r>
            <a:r>
              <a:rPr i="1" lang="en" sz="2400">
                <a:solidFill>
                  <a:srgbClr val="FFFFFF"/>
                </a:solidFill>
              </a:rPr>
              <a:t>n</a:t>
            </a:r>
            <a:r>
              <a:rPr lang="en" sz="2400">
                <a:solidFill>
                  <a:srgbClr val="FFFFFF"/>
                </a:solidFill>
              </a:rPr>
              <a:t>)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458" name="Google Shape;45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72425"/>
            <a:ext cx="6400801" cy="359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0"/>
              <a:t>O</a:t>
            </a:r>
            <a:endParaRPr i="1" sz="6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r>
              <a:rPr lang="en">
                <a:solidFill>
                  <a:srgbClr val="666666"/>
                </a:solidFill>
              </a:rPr>
              <a:t>linear search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r>
              <a:rPr lang="en">
                <a:solidFill>
                  <a:schemeClr val="dk1"/>
                </a:solidFill>
              </a:rPr>
              <a:t>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              </a:t>
            </a:r>
            <a:r>
              <a:rPr lang="en">
                <a:solidFill>
                  <a:srgbClr val="666666"/>
                </a:solidFill>
              </a:rPr>
              <a:t>linear search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(log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)</a:t>
            </a:r>
            <a:r>
              <a:rPr lang="en">
                <a:solidFill>
                  <a:schemeClr val="dk1"/>
                </a:solidFill>
              </a:rPr>
              <a:t>        </a:t>
            </a:r>
            <a:r>
              <a:rPr lang="en">
                <a:solidFill>
                  <a:srgbClr val="666666"/>
                </a:solidFill>
              </a:rPr>
              <a:t>binary search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O</a:t>
            </a:r>
            <a:r>
              <a:rPr lang="en">
                <a:solidFill>
                  <a:srgbClr val="FFFFFF"/>
                </a:solidFill>
              </a:rPr>
              <a:t>(1)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Ω</a:t>
            </a:r>
            <a:endParaRPr sz="6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r>
              <a:rPr lang="en">
                <a:solidFill>
                  <a:srgbClr val="666666"/>
                </a:solidFill>
              </a:rPr>
              <a:t>linear search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Ω(log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Ω(1)              </a:t>
            </a:r>
            <a:r>
              <a:rPr lang="en">
                <a:solidFill>
                  <a:srgbClr val="666666"/>
                </a:solidFill>
              </a:rPr>
              <a:t>linear search, binary search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0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Θ</a:t>
            </a:r>
            <a:endParaRPr sz="6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  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Θ(log 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)   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Θ(1)          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asymptotic notation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search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string.h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manual.cs50.io/#string.h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strcmp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 people[]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1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sorting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7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97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70" name="Google Shape;570;p9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8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98"/>
          <p:cNvSpPr txBox="1"/>
          <p:nvPr/>
        </p:nvSpPr>
        <p:spPr>
          <a:xfrm>
            <a:off x="532847" y="2195550"/>
            <a:ext cx="2676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unsorted</a:t>
            </a:r>
            <a:r>
              <a:rPr lang="en" sz="3600">
                <a:solidFill>
                  <a:srgbClr val="FFFFFF"/>
                </a:solidFill>
              </a:rPr>
              <a:t>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77" name="Google Shape;577;p98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99"/>
          <p:cNvSpPr txBox="1"/>
          <p:nvPr/>
        </p:nvSpPr>
        <p:spPr>
          <a:xfrm>
            <a:off x="479547" y="2195550"/>
            <a:ext cx="2730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unsorted</a:t>
            </a:r>
            <a:r>
              <a:rPr lang="en" sz="3600">
                <a:solidFill>
                  <a:srgbClr val="FFFFFF"/>
                </a:solidFill>
              </a:rPr>
              <a:t>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84" name="Google Shape;584;p99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sorted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00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00"/>
          <p:cNvSpPr txBox="1"/>
          <p:nvPr/>
        </p:nvSpPr>
        <p:spPr>
          <a:xfrm>
            <a:off x="0" y="2195550"/>
            <a:ext cx="32094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91" name="Google Shape;591;p10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sorted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 txBox="1"/>
          <p:nvPr/>
        </p:nvSpPr>
        <p:spPr>
          <a:xfrm>
            <a:off x="164425" y="2358150"/>
            <a:ext cx="2220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7 2 5 4 1 6 0 3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01"/>
          <p:cNvSpPr txBox="1"/>
          <p:nvPr/>
        </p:nvSpPr>
        <p:spPr>
          <a:xfrm>
            <a:off x="0" y="2195550"/>
            <a:ext cx="32094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599" name="Google Shape;599;p10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600" name="Google Shape;600;p101"/>
          <p:cNvSpPr txBox="1"/>
          <p:nvPr/>
        </p:nvSpPr>
        <p:spPr>
          <a:xfrm>
            <a:off x="164425" y="2358150"/>
            <a:ext cx="2220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7 2 5 4 1 6 0 3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1" name="Google Shape;601;p101"/>
          <p:cNvSpPr txBox="1"/>
          <p:nvPr/>
        </p:nvSpPr>
        <p:spPr>
          <a:xfrm>
            <a:off x="6691151" y="2358150"/>
            <a:ext cx="2220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2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40" name="Google Shape;140;p32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141" name="Google Shape;141;p32"/>
          <p:cNvSpPr txBox="1"/>
          <p:nvPr/>
        </p:nvSpPr>
        <p:spPr>
          <a:xfrm>
            <a:off x="7254138" y="2851275"/>
            <a:ext cx="11766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log</a:t>
            </a:r>
            <a:r>
              <a:rPr baseline="-25000" lang="en" sz="2400">
                <a:solidFill>
                  <a:srgbClr val="FFFFFF"/>
                </a:solidFill>
                <a:highlight>
                  <a:srgbClr val="000000"/>
                </a:highlight>
              </a:rPr>
              <a:t>2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i="1"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</a:t>
            </a:r>
            <a:r>
              <a:rPr lang="en"/>
              <a:t> sort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1" name="Google Shape;621;p105"/>
          <p:cNvGraphicFramePr/>
          <p:nvPr/>
        </p:nvGraphicFramePr>
        <p:xfrm>
          <a:off x="-571500" y="-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{277367D0-5902-434A-A766-1B7C6F58B683}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[0]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...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[n-3]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[n-2]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[n-1]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2" name="Google Shape;622;p105"/>
          <p:cNvSpPr/>
          <p:nvPr/>
        </p:nvSpPr>
        <p:spPr>
          <a:xfrm>
            <a:off x="66332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05"/>
          <p:cNvSpPr/>
          <p:nvPr/>
        </p:nvSpPr>
        <p:spPr>
          <a:xfrm>
            <a:off x="1842774" y="249420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105"/>
          <p:cNvSpPr/>
          <p:nvPr/>
        </p:nvSpPr>
        <p:spPr>
          <a:xfrm>
            <a:off x="298882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105"/>
          <p:cNvSpPr/>
          <p:nvPr/>
        </p:nvSpPr>
        <p:spPr>
          <a:xfrm>
            <a:off x="4168275" y="2513250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05"/>
          <p:cNvSpPr/>
          <p:nvPr/>
        </p:nvSpPr>
        <p:spPr>
          <a:xfrm>
            <a:off x="525782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105"/>
          <p:cNvSpPr/>
          <p:nvPr/>
        </p:nvSpPr>
        <p:spPr>
          <a:xfrm>
            <a:off x="6437274" y="250372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05"/>
          <p:cNvSpPr/>
          <p:nvPr/>
        </p:nvSpPr>
        <p:spPr>
          <a:xfrm>
            <a:off x="7583325" y="2522775"/>
            <a:ext cx="117000" cy="11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i from 0 to n-1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Find smallest number between numbers[i] and numbers[n-1]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Swap smallest number with numbers[i]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4" name="Google Shape;644;p108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0" name="Google Shape;650;p109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1" name="Google Shape;651;p109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2" name="Google Shape;652;p109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8" name="Google Shape;658;p110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9" name="Google Shape;659;p110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0" name="Google Shape;660;p110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5  4  1  6  0  3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6" name="Google Shape;666;p111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7" name="Google Shape;667;p111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8" name="Google Shape;668;p111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6  0  3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4" name="Google Shape;674;p112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5" name="Google Shape;675;p112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6" name="Google Shape;676;p112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7  2  5  4  1  6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2" name="Google Shape;682;p113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3" name="Google Shape;683;p113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4" name="Google Shape;684;p113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FFFFF"/>
                </a:solidFill>
              </a:rPr>
            </a:b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AutoNum type="arabicPeriod"/>
            </a:pPr>
            <a:r>
              <a:rPr lang="en" sz="1700">
                <a:solidFill>
                  <a:srgbClr val="FFFFFF"/>
                </a:solidFill>
              </a:rPr>
              <a:t>Stand up and think of the number 1.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0" name="Google Shape;690;p114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1" name="Google Shape;691;p114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2" name="Google Shape;692;p114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8" name="Google Shape;698;p115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9" name="Google Shape;699;p115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0" name="Google Shape;700;p115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6" name="Google Shape;706;p116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7" name="Google Shape;707;p116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Google Shape;708;p116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4" name="Google Shape;714;p117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117"/>
          <p:cNvSpPr txBox="1"/>
          <p:nvPr/>
        </p:nvSpPr>
        <p:spPr>
          <a:xfrm>
            <a:off x="1559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117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 2  5  4  1  6  7  3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2" name="Google Shape;722;p118"/>
          <p:cNvSpPr txBox="1"/>
          <p:nvPr/>
        </p:nvSpPr>
        <p:spPr>
          <a:xfrm>
            <a:off x="2321328" y="2980675"/>
            <a:ext cx="6987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[i]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3" name="Google Shape;723;p118"/>
          <p:cNvSpPr txBox="1"/>
          <p:nvPr/>
        </p:nvSpPr>
        <p:spPr>
          <a:xfrm>
            <a:off x="6802697" y="2980675"/>
            <a:ext cx="8223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[n-1]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+ 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2)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+ 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2)</a:t>
            </a:r>
            <a:r>
              <a:rPr lang="en">
                <a:solidFill>
                  <a:schemeClr val="dk1"/>
                </a:solidFill>
              </a:rPr>
              <a:t> + 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– 3)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 + 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2)</a:t>
            </a:r>
            <a:r>
              <a:rPr lang="en">
                <a:solidFill>
                  <a:schemeClr val="dk1"/>
                </a:solidFill>
              </a:rPr>
              <a:t> + (</a:t>
            </a:r>
            <a:r>
              <a:rPr i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– 3)</a:t>
            </a:r>
            <a:r>
              <a:rPr lang="en">
                <a:solidFill>
                  <a:srgbClr val="FFFFFF"/>
                </a:solidFill>
              </a:rPr>
              <a:t> + ... + 1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1)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2) + (</a:t>
            </a:r>
            <a:r>
              <a:rPr i="1" lang="en">
                <a:solidFill>
                  <a:srgbClr val="666666"/>
                </a:solidFill>
              </a:rPr>
              <a:t>n</a:t>
            </a:r>
            <a:r>
              <a:rPr lang="en">
                <a:solidFill>
                  <a:srgbClr val="666666"/>
                </a:solidFill>
              </a:rPr>
              <a:t> – 3) + ... + 1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(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– 1)/2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